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72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73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6CE3-38F6-45AA-A07E-E1DBC7160C1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CDFD-955A-4D84-9A21-8A3C97F1B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19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hyperlink" Target="http://en.wikipedia.org/wiki/Oxidation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hyperlink" Target="http://en.wikipedia.org/wiki/Anode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://en.wikipedia.org/wiki/Redox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en.wikipedia.org/wiki/Catho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byfaithministries.org/images/From%2520Home/Idea%2520Bulb.png&amp;imgrefurl=http://blogadmonkey.com/blog/tag/media-habits-of-kids/&amp;usg=__Myx0w8fsr4c-AZLNV4PcAZn9YpQ=&amp;h=575&amp;w=360&amp;sz=29&amp;hl=en&amp;start=10&amp;um=1&amp;itbs=1&amp;tbnid=P_rKyWX7-ypq4M:&amp;tbnh=134&amp;tbnw=84&amp;prev=/images%3Fq%3Dbattery%2527s%2Bfuture%2Boutlook%26um%3D1%26hl%3Den%26rls%3Dcom.microsoft:*:IE-SearchBox%26ndsp%3D18%26tbs%3D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ashcade.co.uk/wp-content/uploads/2009/04/google-tv-ads.png&amp;imgrefurl=http://www.cashcade.co.uk/2009/04/03/335&amp;usg=__rLpPp6vdRL8X9uwGw8x_zT9Lh70=&amp;h=268&amp;w=274&amp;sz=61&amp;hl=en&amp;start=18&amp;um=1&amp;itbs=1&amp;tbnid=t1h53AUlVxqduM:&amp;tbnh=111&amp;tbnw=113&amp;prev=/images%3Fq%3Dtv%26um%3D1%26hl%3Den%26tbs%3Disch:1" TargetMode="External"/><Relationship Id="rId11" Type="http://schemas.openxmlformats.org/officeDocument/2006/relationships/image" Target="../media/image9.wmf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By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Rashida Villacorta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and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Dr. A.M. </a:t>
            </a:r>
            <a:r>
              <a:rPr lang="en-US" sz="2800" dirty="0" err="1" smtClean="0">
                <a:solidFill>
                  <a:schemeClr val="tx1"/>
                </a:solidFill>
              </a:rPr>
              <a:t>Kannan</a:t>
            </a:r>
            <a:r>
              <a:rPr lang="en-US" sz="2800" dirty="0" smtClean="0">
                <a:solidFill>
                  <a:schemeClr val="tx1"/>
                </a:solidFill>
              </a:rPr>
              <a:t> (Advisor and Mentor)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MexicoBalloonView.tif"/>
          <p:cNvPicPr>
            <a:picLocks noChangeAspect="1"/>
          </p:cNvPicPr>
          <p:nvPr/>
        </p:nvPicPr>
        <p:blipFill>
          <a:blip r:embed="rId2" cstate="print">
            <a:alphaModFix/>
            <a:lum bright="17000"/>
          </a:blip>
          <a:stretch>
            <a:fillRect/>
          </a:stretch>
        </p:blipFill>
        <p:spPr>
          <a:xfrm>
            <a:off x="609600" y="1143000"/>
            <a:ext cx="79248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6685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Battery Research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Department of Electronics System of Technology</a:t>
            </a:r>
            <a:endParaRPr lang="en-US" sz="3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5867400"/>
            <a:ext cx="9144000" cy="990600"/>
            <a:chOff x="0" y="586740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5867400"/>
              <a:ext cx="9144000" cy="990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zsgc_white_l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6056376"/>
              <a:ext cx="457200" cy="64922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200" y="6019800"/>
              <a:ext cx="84836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52400" y="5943600"/>
              <a:ext cx="6553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32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32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2275" y="152400"/>
            <a:ext cx="8440738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Battery Technologies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381000" y="1624013"/>
            <a:ext cx="4824413" cy="3176587"/>
            <a:chOff x="380" y="1069"/>
            <a:chExt cx="3039" cy="2001"/>
          </a:xfrm>
        </p:grpSpPr>
        <p:pic>
          <p:nvPicPr>
            <p:cNvPr id="9" name="Picture 11" descr="238-004-5BE918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" y="1069"/>
              <a:ext cx="2254" cy="1516"/>
            </a:xfrm>
            <a:prstGeom prst="rect">
              <a:avLst/>
            </a:prstGeom>
            <a:noFill/>
          </p:spPr>
        </p:pic>
        <p:pic>
          <p:nvPicPr>
            <p:cNvPr id="10" name="Picture 14" descr="01928010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4" y="1753"/>
              <a:ext cx="1755" cy="1317"/>
            </a:xfrm>
            <a:prstGeom prst="rect">
              <a:avLst/>
            </a:prstGeom>
            <a:noFill/>
          </p:spPr>
        </p:pic>
      </p:grpSp>
      <p:graphicFrame>
        <p:nvGraphicFramePr>
          <p:cNvPr id="11" name="Object 155"/>
          <p:cNvGraphicFramePr>
            <a:graphicFrameLocks noChangeAspect="1"/>
          </p:cNvGraphicFramePr>
          <p:nvPr/>
        </p:nvGraphicFramePr>
        <p:xfrm>
          <a:off x="152400" y="4800600"/>
          <a:ext cx="5943600" cy="433387"/>
        </p:xfrm>
        <a:graphic>
          <a:graphicData uri="http://schemas.openxmlformats.org/presentationml/2006/ole">
            <p:oleObj spid="_x0000_s1026" r:id="rId7" imgW="3263900" imgH="241300" progId="">
              <p:embed/>
            </p:oleObj>
          </a:graphicData>
        </a:graphic>
      </p:graphicFrame>
      <p:pic>
        <p:nvPicPr>
          <p:cNvPr id="12" name="Picture 1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4910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4800" y="4412258"/>
            <a:ext cx="2438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GB" b="1" u="sng" dirty="0">
                <a:hlinkClick r:id="rId9" tooltip="Cathode"/>
              </a:rPr>
              <a:t>Cathode</a:t>
            </a:r>
            <a:r>
              <a:rPr lang="en-GB" b="1" u="sng" dirty="0"/>
              <a:t> (</a:t>
            </a:r>
            <a:r>
              <a:rPr lang="en-GB" b="1" u="sng" dirty="0">
                <a:hlinkClick r:id="rId10" tooltip="Redox"/>
              </a:rPr>
              <a:t>reduction</a:t>
            </a:r>
            <a:r>
              <a:rPr lang="en-GB" b="1" u="sng" dirty="0"/>
              <a:t>):</a:t>
            </a:r>
            <a:br>
              <a:rPr lang="en-GB" b="1" u="sng" dirty="0"/>
            </a:br>
            <a:endParaRPr lang="en-GB" b="1" u="sng" dirty="0"/>
          </a:p>
          <a:p>
            <a:pPr algn="l"/>
            <a:endParaRPr lang="en-GB" b="1" dirty="0"/>
          </a:p>
          <a:p>
            <a:pPr algn="l"/>
            <a:r>
              <a:rPr lang="en-GB" b="1" dirty="0">
                <a:hlinkClick r:id="rId11" tooltip="Anode"/>
              </a:rPr>
              <a:t>Anode</a:t>
            </a:r>
            <a:r>
              <a:rPr lang="en-GB" b="1" dirty="0"/>
              <a:t> (</a:t>
            </a:r>
            <a:r>
              <a:rPr lang="en-GB" b="1" dirty="0">
                <a:hlinkClick r:id="rId12" tooltip="Oxidation"/>
              </a:rPr>
              <a:t>oxidation</a:t>
            </a:r>
            <a:r>
              <a:rPr lang="en-GB" b="1" dirty="0"/>
              <a:t>):</a:t>
            </a:r>
            <a:br>
              <a:rPr lang="en-GB" b="1" dirty="0"/>
            </a:br>
            <a:endParaRPr lang="en-GB" b="1" dirty="0"/>
          </a:p>
          <a:p>
            <a:pPr algn="l"/>
            <a:endParaRPr lang="en-GB" sz="2400" dirty="0">
              <a:latin typeface="Times New Roman" pitchFamily="18" charset="0"/>
            </a:endParaRPr>
          </a:p>
        </p:txBody>
      </p:sp>
      <p:pic>
        <p:nvPicPr>
          <p:cNvPr id="14" name="Picture 157"/>
          <p:cNvPicPr>
            <a:picLocks noChangeAspect="1" noChangeArrowheads="1"/>
          </p:cNvPicPr>
          <p:nvPr/>
        </p:nvPicPr>
        <p:blipFill>
          <a:blip r:embed="rId13" cstate="print"/>
          <a:srcRect r="22195" b="3089"/>
          <a:stretch>
            <a:fillRect/>
          </a:stretch>
        </p:blipFill>
        <p:spPr bwMode="auto">
          <a:xfrm>
            <a:off x="5257800" y="1600200"/>
            <a:ext cx="3702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5"/>
          <p:cNvSpPr txBox="1">
            <a:spLocks noChangeArrowheads="1"/>
          </p:cNvSpPr>
          <p:nvPr/>
        </p:nvSpPr>
        <p:spPr>
          <a:xfrm>
            <a:off x="4999037" y="1219200"/>
            <a:ext cx="4144963" cy="4209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Electrohemical series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990600"/>
            <a:ext cx="4143375" cy="4213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batteries: lead acid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96000" y="4419600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nb-NO" sz="1600" b="1" dirty="0"/>
              <a:t>NB! Batteries with aqueous electrolyte limited to a cell voltage of U &lt; </a:t>
            </a:r>
            <a:r>
              <a:rPr lang="nb-NO" sz="1600" b="1" dirty="0">
                <a:cs typeface="Arial" charset="0"/>
              </a:rPr>
              <a:t>~ 2 V</a:t>
            </a:r>
          </a:p>
          <a:p>
            <a:pPr algn="l"/>
            <a:endParaRPr lang="nb-NO" sz="1600" b="1" dirty="0">
              <a:cs typeface="Arial" charset="0"/>
            </a:endParaRPr>
          </a:p>
          <a:p>
            <a:pPr algn="l"/>
            <a:r>
              <a:rPr lang="nb-NO" sz="1600" b="1" dirty="0">
                <a:cs typeface="Arial" charset="0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5257800" y="1190625"/>
            <a:ext cx="3578225" cy="5057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and power densities are coupled!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ead-acid_batt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0" y="2197100"/>
            <a:ext cx="3213100" cy="2222500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3385" y="914400"/>
            <a:ext cx="476885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 smtClean="0">
                <a:latin typeface="Cambria" pitchFamily="18" charset="0"/>
              </a:rPr>
              <a:t>Safety</a:t>
            </a:r>
            <a:endParaRPr lang="en-GB" sz="2400" dirty="0">
              <a:latin typeface="Cambria" pitchFamily="18" charset="0"/>
            </a:endParaRP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>
                <a:latin typeface="Cambria" pitchFamily="18" charset="0"/>
              </a:rPr>
              <a:t>Energy density – limited to small vehicles</a:t>
            </a: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>
                <a:latin typeface="Cambria" pitchFamily="18" charset="0"/>
              </a:rPr>
              <a:t>Power density</a:t>
            </a: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>
                <a:latin typeface="Cambria" pitchFamily="18" charset="0"/>
              </a:rPr>
              <a:t>Charging time - hrs</a:t>
            </a: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>
                <a:latin typeface="Cambria" pitchFamily="18" charset="0"/>
              </a:rPr>
              <a:t>Costs</a:t>
            </a: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>
                <a:latin typeface="Cambria" pitchFamily="18" charset="0"/>
              </a:rPr>
              <a:t>Resources </a:t>
            </a: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GB" sz="2400" dirty="0">
                <a:latin typeface="Cambria" pitchFamily="18" charset="0"/>
              </a:rPr>
              <a:t>Environmentally friendly production, including recycling</a:t>
            </a:r>
          </a:p>
          <a:p>
            <a:pPr marL="742950" lvl="1" indent="-285750" algn="l">
              <a:spcBef>
                <a:spcPct val="20000"/>
              </a:spcBef>
              <a:buSzPct val="90000"/>
              <a:buFont typeface="Wingdings" pitchFamily="2" charset="2"/>
              <a:buNone/>
            </a:pPr>
            <a:endParaRPr lang="en-GB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nb-NO" sz="20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152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ambria" pitchFamily="18" charset="0"/>
              </a:rPr>
              <a:t>General requirements for application of batteries 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pic>
        <p:nvPicPr>
          <p:cNvPr id="7" name="Picture 6" descr="supply and dema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14400"/>
            <a:ext cx="3886200" cy="4495800"/>
          </a:xfrm>
          <a:prstGeom prst="rect">
            <a:avLst/>
          </a:prstGeom>
        </p:spPr>
      </p:pic>
      <p:pic>
        <p:nvPicPr>
          <p:cNvPr id="8" name="Picture 7" descr="wrold marke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0920" y="914400"/>
            <a:ext cx="4593080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Battery Statistics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364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demand for batteries in 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334000"/>
            <a:ext cx="222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 world market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76200"/>
            <a:ext cx="509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Batteries for tomorrow</a:t>
            </a:r>
            <a:endParaRPr lang="en-US" sz="3600" b="1" dirty="0">
              <a:latin typeface="Cambria" pitchFamily="18" charset="0"/>
            </a:endParaRPr>
          </a:p>
        </p:txBody>
      </p:sp>
      <p:pic>
        <p:nvPicPr>
          <p:cNvPr id="3074" name="Picture 2" descr="http://www.digitivity.com/gifs/future-outl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905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09600" y="762000"/>
            <a:ext cx="639286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86600" y="5257800"/>
            <a:ext cx="179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400" dirty="0"/>
              <a:t>8-10 x improvement!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545263" y="4645025"/>
            <a:ext cx="1190625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29200" y="5791200"/>
            <a:ext cx="3903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200" dirty="0"/>
              <a:t>Source: M. Armand and J.M. Trascon, </a:t>
            </a:r>
            <a:r>
              <a:rPr lang="nb-NO" sz="1200" i="1" dirty="0"/>
              <a:t>Nature</a:t>
            </a:r>
            <a:r>
              <a:rPr lang="nb-NO" sz="1200" dirty="0"/>
              <a:t>, Vol 451, 2008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950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Conclusion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762000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mbria" pitchFamily="18" charset="0"/>
              </a:rPr>
              <a:t>Since </a:t>
            </a:r>
            <a:r>
              <a:rPr lang="en-US" sz="2400" dirty="0" smtClean="0">
                <a:latin typeface="Cambria" pitchFamily="18" charset="0"/>
              </a:rPr>
              <a:t>the first battery was created by Alessandro Volta in 1800, it became our steady travel companion --- it helps call a friend; it expands our workplace beyond four walls; and it supports critical missions for people in need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  <a:p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There are different types of batteries produced for a wide variety of applications ranging from storing solar power for satellites in space, to powering heart pacemakers fitted inside people's chests, to powering computers, iPods and etc. </a:t>
            </a:r>
            <a:endParaRPr lang="en-US" sz="2400" dirty="0" smtClean="0">
              <a:latin typeface="Cambria" pitchFamily="18" charset="0"/>
            </a:endParaRPr>
          </a:p>
          <a:p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The </a:t>
            </a:r>
            <a:r>
              <a:rPr lang="en-US" sz="2400" dirty="0" smtClean="0">
                <a:latin typeface="Cambria" pitchFamily="18" charset="0"/>
              </a:rPr>
              <a:t>mechanism of the battery; its structure, components of the system , its function and importance that illustrates which battery chemistry is most appropriate for each application.   </a:t>
            </a:r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The future batteries</a:t>
            </a:r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/>
            </a:r>
            <a:br>
              <a:rPr lang="en-US" sz="2400" dirty="0" smtClean="0">
                <a:latin typeface="Cambria" pitchFamily="18" charset="0"/>
              </a:rPr>
            </a:b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457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References: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990600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 smtClean="0">
                <a:latin typeface="Cambria" pitchFamily="18" charset="0"/>
              </a:rPr>
              <a:t>http</a:t>
            </a:r>
            <a:r>
              <a:rPr lang="en-US" dirty="0" smtClean="0">
                <a:latin typeface="Cambria" pitchFamily="18" charset="0"/>
              </a:rPr>
              <a:t>://</a:t>
            </a:r>
            <a:r>
              <a:rPr lang="en-US" dirty="0" smtClean="0">
                <a:latin typeface="Cambria" pitchFamily="18" charset="0"/>
              </a:rPr>
              <a:t>www.topnews.in/files/wireless-pacemakers.jpg</a:t>
            </a:r>
          </a:p>
          <a:p>
            <a:endParaRPr lang="en-US" sz="1400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[2] http</a:t>
            </a:r>
            <a:r>
              <a:rPr lang="en-US" dirty="0" smtClean="0">
                <a:latin typeface="Cambria" pitchFamily="18" charset="0"/>
              </a:rPr>
              <a:t>://www.laredo.edu/distance/mouse-computer-p551-laptop.jpg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[3] </a:t>
            </a:r>
            <a:r>
              <a:rPr lang="en-US" dirty="0" smtClean="0">
                <a:latin typeface="Cambria" pitchFamily="18" charset="0"/>
              </a:rPr>
              <a:t>http</a:t>
            </a:r>
            <a:r>
              <a:rPr lang="en-US" dirty="0" smtClean="0">
                <a:latin typeface="Cambria" pitchFamily="18" charset="0"/>
              </a:rPr>
              <a:t>://</a:t>
            </a:r>
            <a:r>
              <a:rPr lang="en-US" dirty="0" smtClean="0">
                <a:latin typeface="Cambria" pitchFamily="18" charset="0"/>
              </a:rPr>
              <a:t>www.digitivity.com/gifs/future-outlook.jpg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2438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[4] http</a:t>
            </a:r>
            <a:r>
              <a:rPr lang="en-US" dirty="0" smtClean="0">
                <a:latin typeface="Cambria" pitchFamily="18" charset="0"/>
              </a:rPr>
              <a:t>://www.allaboutbatteries.com/history-of-batteries.html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itchFamily="18" charset="0"/>
              </a:rPr>
              <a:t>Definition 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History</a:t>
            </a:r>
          </a:p>
          <a:p>
            <a:r>
              <a:rPr lang="en-US" dirty="0" smtClean="0">
                <a:latin typeface="Cambria" pitchFamily="18" charset="0"/>
              </a:rPr>
              <a:t>Application</a:t>
            </a:r>
          </a:p>
          <a:p>
            <a:r>
              <a:rPr lang="en-US" dirty="0" smtClean="0">
                <a:latin typeface="Cambria" pitchFamily="18" charset="0"/>
              </a:rPr>
              <a:t>Battery components</a:t>
            </a:r>
          </a:p>
          <a:p>
            <a:r>
              <a:rPr lang="en-US" dirty="0" smtClean="0">
                <a:latin typeface="Cambria" pitchFamily="18" charset="0"/>
              </a:rPr>
              <a:t>How batteries works?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Battery Statistics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Future </a:t>
            </a:r>
            <a:r>
              <a:rPr lang="en-US" dirty="0" smtClean="0">
                <a:latin typeface="Cambria" pitchFamily="18" charset="0"/>
              </a:rPr>
              <a:t>battery system</a:t>
            </a:r>
          </a:p>
          <a:p>
            <a:r>
              <a:rPr lang="en-US" dirty="0" smtClean="0">
                <a:latin typeface="Cambria" pitchFamily="18" charset="0"/>
              </a:rPr>
              <a:t>Battery for tomorrow</a:t>
            </a:r>
          </a:p>
          <a:p>
            <a:r>
              <a:rPr lang="en-US" dirty="0" smtClean="0">
                <a:latin typeface="Cambria" pitchFamily="18" charset="0"/>
              </a:rPr>
              <a:t>Conclusion</a:t>
            </a:r>
            <a:endParaRPr lang="en-US" dirty="0" smtClean="0">
              <a:latin typeface="Cambria" pitchFamily="18" charset="0"/>
            </a:endParaRPr>
          </a:p>
          <a:p>
            <a:pPr algn="ctr"/>
            <a:endParaRPr lang="en-US" sz="2800" dirty="0" smtClean="0"/>
          </a:p>
          <a:p>
            <a:pPr algn="ctr">
              <a:buNone/>
            </a:pP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ambria" pitchFamily="18" charset="0"/>
              </a:rPr>
              <a:t>Outline</a:t>
            </a:r>
            <a:endParaRPr lang="en-US" sz="3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t2.gstatic.com/images?q=tbn:P_rKyWX7-ypq4M:http://byfaithministries.org/images/From%2520Home/Idea%2520Bul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14400"/>
            <a:ext cx="914400" cy="1230086"/>
          </a:xfrm>
          <a:prstGeom prst="rect">
            <a:avLst/>
          </a:prstGeom>
          <a:noFill/>
        </p:spPr>
      </p:pic>
      <p:pic>
        <p:nvPicPr>
          <p:cNvPr id="2053" name="Picture 5" descr="http://reviews.cnet.com/i/tim/2010/01/25/ipod-tou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1007350" cy="1524000"/>
          </a:xfrm>
          <a:prstGeom prst="rect">
            <a:avLst/>
          </a:prstGeom>
          <a:noFill/>
        </p:spPr>
      </p:pic>
      <p:pic>
        <p:nvPicPr>
          <p:cNvPr id="2057" name="Picture 9" descr="http://www.topnews.in/files/wireless-pacemakers.jpg"/>
          <p:cNvPicPr>
            <a:picLocks noChangeAspect="1" noChangeArrowheads="1"/>
          </p:cNvPicPr>
          <p:nvPr/>
        </p:nvPicPr>
        <p:blipFill>
          <a:blip r:embed="rId5" cstate="print"/>
          <a:srcRect l="50400" t="5333" b="12000"/>
          <a:stretch>
            <a:fillRect/>
          </a:stretch>
        </p:blipFill>
        <p:spPr bwMode="auto">
          <a:xfrm>
            <a:off x="1447800" y="4038600"/>
            <a:ext cx="1371600" cy="1371600"/>
          </a:xfrm>
          <a:prstGeom prst="rect">
            <a:avLst/>
          </a:prstGeom>
          <a:noFill/>
        </p:spPr>
      </p:pic>
      <p:pic>
        <p:nvPicPr>
          <p:cNvPr id="2055" name="Picture 7" descr="http://t1.gstatic.com/images?q=tbn:t1h53AUlVxqduM:http://www.cashcade.co.uk/wp-content/uploads/2009/04/google-tv-ad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295400"/>
            <a:ext cx="1600200" cy="1676400"/>
          </a:xfrm>
          <a:prstGeom prst="rect">
            <a:avLst/>
          </a:prstGeom>
          <a:noFill/>
        </p:spPr>
      </p:pic>
      <p:pic>
        <p:nvPicPr>
          <p:cNvPr id="2059" name="Picture 11" descr="http://www.laredo.edu/distance/mouse-computer-p551-lapto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6300" y="3657600"/>
            <a:ext cx="2044700" cy="17054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itchFamily="18" charset="0"/>
              </a:rPr>
              <a:t>What is battery?</a:t>
            </a:r>
            <a:endParaRPr lang="en-US" sz="3600" b="1" dirty="0">
              <a:latin typeface="Cambria" pitchFamily="18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zsgc_white_l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Owner\AppData\Local\Microsoft\Windows\Temporary Internet Files\Content.IE5\4CCV58RM\MCj040401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2133600"/>
            <a:ext cx="3733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itchFamily="18" charset="0"/>
              </a:rPr>
              <a:t>History</a:t>
            </a:r>
            <a:endParaRPr lang="en-US" sz="3600" b="1" dirty="0"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609600"/>
            <a:ext cx="8686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35313"/>
            <a:endParaRPr lang="en-US" sz="10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b="1" dirty="0" smtClean="0">
                <a:latin typeface="Cambria" pitchFamily="18" charset="0"/>
              </a:rPr>
              <a:t>1747 -- Principle of the telegraph discovered, but not battery-powered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</a:t>
            </a:r>
            <a:r>
              <a:rPr lang="en-US" dirty="0" smtClean="0">
                <a:latin typeface="Cambria" pitchFamily="18" charset="0"/>
              </a:rPr>
              <a:t>Then in </a:t>
            </a:r>
            <a:r>
              <a:rPr lang="en-US" b="1" dirty="0" smtClean="0">
                <a:latin typeface="Cambria" pitchFamily="18" charset="0"/>
              </a:rPr>
              <a:t>1753</a:t>
            </a:r>
            <a:r>
              <a:rPr lang="en-US" dirty="0" smtClean="0">
                <a:latin typeface="Cambria" pitchFamily="18" charset="0"/>
              </a:rPr>
              <a:t> a certain C.M. in Scotland devised a signaling machine that used an 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insulated </a:t>
            </a:r>
            <a:r>
              <a:rPr lang="en-US" dirty="0" smtClean="0">
                <a:latin typeface="Cambria" pitchFamily="18" charset="0"/>
              </a:rPr>
              <a:t>wire for each letter of the alphabet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1786 -- Luigi Galvani notices the reaction of frog legs to voltage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1800 -- Alessandro Volta publishes details of a </a:t>
            </a:r>
            <a:r>
              <a:rPr lang="en-US" b="1" dirty="0" smtClean="0">
                <a:latin typeface="Cambria" pitchFamily="18" charset="0"/>
              </a:rPr>
              <a:t>battery</a:t>
            </a:r>
            <a:r>
              <a:rPr lang="en-US" dirty="0" smtClean="0">
                <a:latin typeface="Cambria" pitchFamily="18" charset="0"/>
              </a:rPr>
              <a:t>. 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1820 -- The </a:t>
            </a:r>
            <a:r>
              <a:rPr lang="en-US" b="1" dirty="0" err="1" smtClean="0">
                <a:latin typeface="Cambria" pitchFamily="18" charset="0"/>
              </a:rPr>
              <a:t>Daniell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Cell. </a:t>
            </a:r>
            <a:r>
              <a:rPr lang="en-US" dirty="0" smtClean="0">
                <a:latin typeface="Cambria" pitchFamily="18" charset="0"/>
              </a:rPr>
              <a:t>A British </a:t>
            </a:r>
            <a:r>
              <a:rPr lang="en-US" dirty="0" smtClean="0">
                <a:latin typeface="Cambria" pitchFamily="18" charset="0"/>
              </a:rPr>
              <a:t>researcher John </a:t>
            </a:r>
            <a:r>
              <a:rPr lang="en-US" dirty="0" err="1" smtClean="0">
                <a:latin typeface="Cambria" pitchFamily="18" charset="0"/>
              </a:rPr>
              <a:t>Frederich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Daniell</a:t>
            </a:r>
            <a:r>
              <a:rPr lang="en-US" dirty="0" smtClean="0">
                <a:latin typeface="Cambria" pitchFamily="18" charset="0"/>
              </a:rPr>
              <a:t> developed an 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 smtClean="0">
                <a:latin typeface="Cambria" pitchFamily="18" charset="0"/>
              </a:rPr>
              <a:t>      arrangement </a:t>
            </a:r>
            <a:r>
              <a:rPr lang="en-US" dirty="0" smtClean="0">
                <a:latin typeface="Cambria" pitchFamily="18" charset="0"/>
              </a:rPr>
              <a:t>where a copper plate was located at the bottom of a wide-mouthed jar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1898 to 1908 -- The Edison Battery</a:t>
            </a:r>
            <a:r>
              <a:rPr lang="en-US" dirty="0" smtClean="0">
                <a:latin typeface="Cambria" pitchFamily="18" charset="0"/>
              </a:rPr>
              <a:t>. Thomas Edison, the most prolific of all </a:t>
            </a:r>
          </a:p>
          <a:p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American inventors</a:t>
            </a:r>
            <a:r>
              <a:rPr lang="en-US" dirty="0" smtClean="0">
                <a:latin typeface="Cambria" pitchFamily="18" charset="0"/>
              </a:rPr>
              <a:t>, developed an alkaline cell with iron as the anode material 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(-)and nickel oxide </a:t>
            </a:r>
            <a:r>
              <a:rPr lang="en-US" dirty="0" smtClean="0">
                <a:latin typeface="Cambria" pitchFamily="18" charset="0"/>
              </a:rPr>
              <a:t>as the cathode material </a:t>
            </a:r>
            <a:r>
              <a:rPr lang="en-US" dirty="0" smtClean="0">
                <a:latin typeface="Cambria" pitchFamily="18" charset="0"/>
              </a:rPr>
              <a:t>(+).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1950 -- The zinc-mercuric oxide alkaline battery by </a:t>
            </a:r>
            <a:r>
              <a:rPr lang="en-US" b="1" dirty="0" smtClean="0">
                <a:latin typeface="Cambria" pitchFamily="18" charset="0"/>
              </a:rPr>
              <a:t>Ruben.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1964 – Duracell was formed  (incorporated)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14400"/>
          <a:ext cx="8077200" cy="5134007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343592">
                <a:tc>
                  <a:txBody>
                    <a:bodyPr/>
                    <a:lstStyle/>
                    <a:p>
                      <a:r>
                        <a:rPr lang="en-US" sz="2000" b="1" dirty="0"/>
                        <a:t>Battery Type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Characteristics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Typical Uses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Advantages</a:t>
                      </a:r>
                    </a:p>
                  </a:txBody>
                  <a:tcPr marL="42158" marR="42158" marT="42158" marB="42158" anchor="ctr"/>
                </a:tc>
              </a:tr>
              <a:tr h="635487">
                <a:tc>
                  <a:txBody>
                    <a:bodyPr/>
                    <a:lstStyle/>
                    <a:p>
                      <a:r>
                        <a:rPr lang="en-US" sz="1600"/>
                        <a:t>Sealed Lead Acid (SLA) battery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hold a charge for up to 3 years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Backup emergency power source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Inexpensive</a:t>
                      </a:r>
                    </a:p>
                  </a:txBody>
                  <a:tcPr marL="42158" marR="42158" marT="42158" marB="42158" anchor="ctr"/>
                </a:tc>
              </a:tr>
              <a:tr h="1321690">
                <a:tc>
                  <a:txBody>
                    <a:bodyPr/>
                    <a:lstStyle/>
                    <a:p>
                      <a:r>
                        <a:rPr lang="en-US" sz="1600" dirty="0"/>
                        <a:t>Nickel-Cadmium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/>
                        <a:t>Ni-</a:t>
                      </a:r>
                      <a:r>
                        <a:rPr lang="en-US" sz="1600" dirty="0" err="1"/>
                        <a:t>Cd</a:t>
                      </a:r>
                      <a:r>
                        <a:rPr lang="en-US" sz="1600" dirty="0"/>
                        <a:t>) battery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Fast, even energy discharge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audio and video equipment, toys; most popular batter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Relatively inexpensive; widely available</a:t>
                      </a:r>
                    </a:p>
                  </a:txBody>
                  <a:tcPr marL="42158" marR="42158" marT="42158" marB="42158" anchor="ctr"/>
                </a:tc>
              </a:tr>
              <a:tr h="1620141">
                <a:tc>
                  <a:txBody>
                    <a:bodyPr/>
                    <a:lstStyle/>
                    <a:p>
                      <a:r>
                        <a:rPr lang="en-US" sz="1600" dirty="0"/>
                        <a:t>Nickel-Metal Hydride (Ni-MH) battery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Typical power capacity i1.2 V - 1200 to 1500 mAh; extended life 2300 mAh; 2.5 to 4 hours battery life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Portable computers; cellular phones; same as for Ni-Cd batteries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memory effect; unused capacity remains usable</a:t>
                      </a:r>
                    </a:p>
                  </a:txBody>
                  <a:tcPr marL="42158" marR="42158" marT="42158" marB="42158" anchor="ctr"/>
                </a:tc>
              </a:tr>
              <a:tr h="1167573">
                <a:tc>
                  <a:txBody>
                    <a:bodyPr/>
                    <a:lstStyle/>
                    <a:p>
                      <a:r>
                        <a:rPr lang="en-US" sz="1600"/>
                        <a:t>Lithium Ion (Li-Ion) battery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Stable and safe; highest energy capacity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Portable computers; cellular phones; same as for Ni-</a:t>
                      </a:r>
                      <a:r>
                        <a:rPr lang="en-US" sz="1600" dirty="0" err="1"/>
                        <a:t>Cd</a:t>
                      </a:r>
                      <a:r>
                        <a:rPr lang="en-US" sz="1600" dirty="0"/>
                        <a:t> batteries</a:t>
                      </a:r>
                    </a:p>
                  </a:txBody>
                  <a:tcPr marL="42158" marR="42158" marT="42158" marB="4215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Twice the charge capacity of Ni-</a:t>
                      </a:r>
                      <a:r>
                        <a:rPr lang="en-US" sz="1600" dirty="0" err="1"/>
                        <a:t>Cd</a:t>
                      </a:r>
                      <a:r>
                        <a:rPr lang="en-US" sz="1600" dirty="0"/>
                        <a:t>; slow self-discharge</a:t>
                      </a:r>
                    </a:p>
                  </a:txBody>
                  <a:tcPr marL="42158" marR="42158" marT="42158" marB="42158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Common types of commercial batteries </a:t>
            </a:r>
            <a:endParaRPr lang="en-US" sz="3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pic>
        <p:nvPicPr>
          <p:cNvPr id="7" name="Picture 6" descr="ba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447800"/>
            <a:ext cx="7162800" cy="434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3048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Battery Components</a:t>
            </a:r>
            <a:endParaRPr lang="en-US" sz="3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pic>
        <p:nvPicPr>
          <p:cNvPr id="7" name="Picture 6" descr="howbatterywor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219200"/>
            <a:ext cx="77724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058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How does it work?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381000"/>
            <a:ext cx="8305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 </a:t>
            </a:r>
            <a:r>
              <a:rPr lang="en-US" sz="2400" dirty="0" smtClean="0">
                <a:latin typeface="Cambria" pitchFamily="18" charset="0"/>
              </a:rPr>
              <a:t>When </a:t>
            </a:r>
            <a:r>
              <a:rPr lang="en-US" sz="2400" dirty="0" smtClean="0">
                <a:latin typeface="Cambria" pitchFamily="18" charset="0"/>
              </a:rPr>
              <a:t>you connect a wire between negative side to the </a:t>
            </a:r>
            <a:r>
              <a:rPr lang="en-US" sz="2400" dirty="0" smtClean="0">
                <a:latin typeface="Cambria" pitchFamily="18" charset="0"/>
              </a:rPr>
              <a:t>positive </a:t>
            </a:r>
            <a:r>
              <a:rPr lang="en-US" sz="2400" dirty="0" smtClean="0">
                <a:latin typeface="Cambria" pitchFamily="18" charset="0"/>
              </a:rPr>
              <a:t>terminal, the electrons will flow from negative to </a:t>
            </a:r>
            <a:r>
              <a:rPr lang="en-US" sz="2400" dirty="0" smtClean="0">
                <a:latin typeface="Cambria" pitchFamily="18" charset="0"/>
              </a:rPr>
              <a:t>positive </a:t>
            </a:r>
            <a:r>
              <a:rPr lang="en-US" sz="2400" dirty="0" smtClean="0">
                <a:latin typeface="Cambria" pitchFamily="18" charset="0"/>
              </a:rPr>
              <a:t>terminal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  <a:p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 Connect </a:t>
            </a:r>
            <a:r>
              <a:rPr lang="en-US" sz="2400" dirty="0" smtClean="0">
                <a:latin typeface="Cambria" pitchFamily="18" charset="0"/>
              </a:rPr>
              <a:t>a load to the battery using a wire and load could </a:t>
            </a:r>
            <a:r>
              <a:rPr lang="en-US" sz="2400" dirty="0" smtClean="0">
                <a:latin typeface="Cambria" pitchFamily="18" charset="0"/>
              </a:rPr>
              <a:t>be </a:t>
            </a:r>
            <a:r>
              <a:rPr lang="en-US" sz="2400" dirty="0" smtClean="0">
                <a:latin typeface="Cambria" pitchFamily="18" charset="0"/>
              </a:rPr>
              <a:t>light bulb, a motor, or an electronic circuit like a radio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  <a:p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 A chemical reaction produces the electrons inside the </a:t>
            </a:r>
            <a:r>
              <a:rPr lang="en-US" sz="2400" dirty="0" smtClean="0">
                <a:latin typeface="Cambria" pitchFamily="18" charset="0"/>
              </a:rPr>
              <a:t>battery </a:t>
            </a:r>
            <a:r>
              <a:rPr lang="en-US" sz="2400" dirty="0" smtClean="0">
                <a:latin typeface="Cambria" pitchFamily="18" charset="0"/>
              </a:rPr>
              <a:t>and this chemical reaction (the battery's </a:t>
            </a:r>
            <a:r>
              <a:rPr lang="en-US" sz="2400" b="1" dirty="0" smtClean="0">
                <a:latin typeface="Cambria" pitchFamily="18" charset="0"/>
              </a:rPr>
              <a:t>internal  </a:t>
            </a:r>
            <a:r>
              <a:rPr lang="en-US" sz="2400" b="1" dirty="0" smtClean="0">
                <a:latin typeface="Cambria" pitchFamily="18" charset="0"/>
              </a:rPr>
              <a:t>resistance</a:t>
            </a:r>
            <a:r>
              <a:rPr lang="en-US" sz="2400" dirty="0" smtClean="0">
                <a:latin typeface="Cambria" pitchFamily="18" charset="0"/>
              </a:rPr>
              <a:t>)controls </a:t>
            </a:r>
            <a:r>
              <a:rPr lang="en-US" sz="2400" dirty="0" smtClean="0">
                <a:latin typeface="Cambria" pitchFamily="18" charset="0"/>
              </a:rPr>
              <a:t>how many electrons can flow </a:t>
            </a:r>
            <a:r>
              <a:rPr lang="en-US" sz="2400" dirty="0" smtClean="0">
                <a:latin typeface="Cambria" pitchFamily="18" charset="0"/>
              </a:rPr>
              <a:t>between the </a:t>
            </a:r>
            <a:r>
              <a:rPr lang="en-US" sz="2400" dirty="0" smtClean="0">
                <a:latin typeface="Cambria" pitchFamily="18" charset="0"/>
              </a:rPr>
              <a:t>terminals. </a:t>
            </a:r>
            <a:endParaRPr lang="en-US" sz="2400" dirty="0" smtClean="0">
              <a:latin typeface="Cambria" pitchFamily="18" charset="0"/>
            </a:endParaRPr>
          </a:p>
          <a:p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 Electrons </a:t>
            </a:r>
            <a:r>
              <a:rPr lang="en-US" sz="2400" dirty="0" smtClean="0">
                <a:latin typeface="Cambria" pitchFamily="18" charset="0"/>
              </a:rPr>
              <a:t>flow from the battery into a wire, and travel 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from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the </a:t>
            </a:r>
            <a:r>
              <a:rPr lang="en-US" sz="2400" dirty="0" smtClean="0">
                <a:latin typeface="Cambria" pitchFamily="18" charset="0"/>
              </a:rPr>
              <a:t>negative to the positive terminal for the </a:t>
            </a:r>
            <a:r>
              <a:rPr lang="en-US" sz="2400" dirty="0" smtClean="0">
                <a:latin typeface="Cambria" pitchFamily="18" charset="0"/>
              </a:rPr>
              <a:t>chemical reaction </a:t>
            </a:r>
            <a:r>
              <a:rPr lang="en-US" sz="2400" dirty="0" smtClean="0">
                <a:latin typeface="Cambria" pitchFamily="18" charset="0"/>
              </a:rPr>
              <a:t>to take place. 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48400"/>
            <a:ext cx="9144000" cy="685800"/>
            <a:chOff x="0" y="6248400"/>
            <a:chExt cx="9144000" cy="685800"/>
          </a:xfrm>
        </p:grpSpPr>
        <p:sp>
          <p:nvSpPr>
            <p:cNvPr id="10" name="Rectangle 9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zsgc_white_l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6324600"/>
              <a:ext cx="533400" cy="533400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24600"/>
              <a:ext cx="628416" cy="50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52400" y="6301154"/>
              <a:ext cx="6553200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600" b="1" dirty="0" smtClean="0">
                  <a:solidFill>
                    <a:srgbClr val="C00000"/>
                  </a:solidFill>
                  <a:latin typeface="Perpetua" pitchFamily="18" charset="0"/>
                </a:rPr>
                <a:t>ASU/NASA Space Grant Program</a:t>
              </a:r>
              <a:endParaRPr lang="en-US" sz="2600" b="1" dirty="0">
                <a:solidFill>
                  <a:srgbClr val="C00000"/>
                </a:solidFill>
                <a:latin typeface="Perpetua" pitchFamily="18" charset="0"/>
              </a:endParaRPr>
            </a:p>
          </p:txBody>
        </p:sp>
      </p:grp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3429000" cy="271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3" descr="electric-cab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981200"/>
            <a:ext cx="3030537" cy="2714625"/>
          </a:xfrm>
          <a:prstGeom prst="rect">
            <a:avLst/>
          </a:prstGeom>
          <a:noFill/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7058025" y="3048000"/>
            <a:ext cx="2085975" cy="2963863"/>
            <a:chOff x="2368" y="1651"/>
            <a:chExt cx="1616" cy="2417"/>
          </a:xfrm>
        </p:grpSpPr>
        <p:pic>
          <p:nvPicPr>
            <p:cNvPr id="17" name="Picture 11" descr="Mitsubishi-i-Mie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8" y="1891"/>
              <a:ext cx="1616" cy="1077"/>
            </a:xfrm>
            <a:prstGeom prst="rect">
              <a:avLst/>
            </a:prstGeom>
            <a:noFill/>
          </p:spPr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525" y="3024"/>
              <a:ext cx="1398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200" b="1"/>
                <a:t>Range: 160 km</a:t>
              </a:r>
            </a:p>
            <a:p>
              <a:pPr>
                <a:spcBef>
                  <a:spcPct val="50000"/>
                </a:spcBef>
              </a:pPr>
              <a:r>
                <a:rPr lang="nb-NO" sz="1200" b="1"/>
                <a:t>Top Speed: 130 km/h</a:t>
              </a:r>
            </a:p>
            <a:p>
              <a:pPr>
                <a:spcBef>
                  <a:spcPct val="50000"/>
                </a:spcBef>
              </a:pPr>
              <a:r>
                <a:rPr lang="nb-NO" sz="1200" b="1"/>
                <a:t>Battery: 330 V Lithium ion</a:t>
              </a:r>
            </a:p>
            <a:p>
              <a:pPr>
                <a:spcBef>
                  <a:spcPct val="50000"/>
                </a:spcBef>
              </a:pPr>
              <a:r>
                <a:rPr lang="nb-NO" sz="1200" b="1"/>
                <a:t>Available 2010 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623" y="1651"/>
              <a:ext cx="124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 b="1"/>
                <a:t>Mitsubishi i-Miev</a:t>
              </a: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28600" y="1219200"/>
            <a:ext cx="84407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Battery electric vehicles (BEV) – an old story!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57200" y="5715000"/>
            <a:ext cx="2359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nb-NO" sz="1200" b="1" dirty="0"/>
              <a:t>Source: </a:t>
            </a:r>
            <a:r>
              <a:rPr lang="nb-NO" sz="1200" b="1" i="1" dirty="0"/>
              <a:t>”Plugged in”</a:t>
            </a:r>
            <a:r>
              <a:rPr lang="nb-NO" sz="1200" b="1" dirty="0"/>
              <a:t>, WWF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886200" y="4340423"/>
            <a:ext cx="2684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b-NO" sz="1400" dirty="0"/>
              <a:t>New York taxis, beginning of 1900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0738" cy="914400"/>
          </a:xfrm>
        </p:spPr>
        <p:txBody>
          <a:bodyPr/>
          <a:lstStyle/>
          <a:p>
            <a:pPr algn="l"/>
            <a:r>
              <a:rPr lang="en-GB" sz="4000" b="1" dirty="0"/>
              <a:t>Electricity and batteries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3227</TotalTime>
  <Words>702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Battery Research Project  Department of Electronics System of Technology</vt:lpstr>
      <vt:lpstr>Outline</vt:lpstr>
      <vt:lpstr>What is battery?</vt:lpstr>
      <vt:lpstr>History</vt:lpstr>
      <vt:lpstr>Slide 5</vt:lpstr>
      <vt:lpstr>Slide 6</vt:lpstr>
      <vt:lpstr>Slide 7</vt:lpstr>
      <vt:lpstr>Slide 8</vt:lpstr>
      <vt:lpstr>Electricity and batteries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Research Project  Department of Electronics System of Technology</dc:title>
  <dc:creator>Rashida</dc:creator>
  <cp:lastModifiedBy>Rashida</cp:lastModifiedBy>
  <cp:revision>43</cp:revision>
  <dcterms:created xsi:type="dcterms:W3CDTF">2010-03-10T17:52:17Z</dcterms:created>
  <dcterms:modified xsi:type="dcterms:W3CDTF">2010-04-13T20:41:04Z</dcterms:modified>
</cp:coreProperties>
</file>